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84" r:id="rId16"/>
    <p:sldId id="285" r:id="rId17"/>
    <p:sldId id="286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7" r:id="rId31"/>
    <p:sldId id="288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1717"/>
    <a:srgbClr val="AC2424"/>
    <a:srgbClr val="A20000"/>
    <a:srgbClr val="B322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>
      <p:cViewPr varScale="1">
        <p:scale>
          <a:sx n="73" d="100"/>
          <a:sy n="73" d="100"/>
        </p:scale>
        <p:origin x="127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88234-2F38-4387-ABF2-4ED1179956DC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019C0-6478-43C7-8162-80CAC866EE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88234-2F38-4387-ABF2-4ED1179956DC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019C0-6478-43C7-8162-80CAC866EE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88234-2F38-4387-ABF2-4ED1179956DC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019C0-6478-43C7-8162-80CAC866EE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88234-2F38-4387-ABF2-4ED1179956DC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019C0-6478-43C7-8162-80CAC866EE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88234-2F38-4387-ABF2-4ED1179956DC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019C0-6478-43C7-8162-80CAC866EE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88234-2F38-4387-ABF2-4ED1179956DC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019C0-6478-43C7-8162-80CAC866EE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88234-2F38-4387-ABF2-4ED1179956DC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019C0-6478-43C7-8162-80CAC866EE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88234-2F38-4387-ABF2-4ED1179956DC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019C0-6478-43C7-8162-80CAC866EE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88234-2F38-4387-ABF2-4ED1179956DC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019C0-6478-43C7-8162-80CAC866EE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88234-2F38-4387-ABF2-4ED1179956DC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019C0-6478-43C7-8162-80CAC866EE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88234-2F38-4387-ABF2-4ED1179956DC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019C0-6478-43C7-8162-80CAC866EE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6400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0" y="1600200"/>
            <a:ext cx="6477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88234-2F38-4387-ABF2-4ED1179956DC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019C0-6478-43C7-8162-80CAC866EE1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bg2">
              <a:lumMod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81870" y="1040249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600" b="1" dirty="0" smtClean="0">
                <a:ln>
                  <a:solidFill>
                    <a:srgbClr val="A20000"/>
                  </a:solidFill>
                </a:ln>
                <a:solidFill>
                  <a:schemeClr val="bg1">
                    <a:lumMod val="95000"/>
                  </a:schemeClr>
                </a:solidFill>
                <a:latin typeface="A Rezvan-fat" panose="01000500000000020002" pitchFamily="2" charset="-78"/>
                <a:cs typeface="A Rezvan-fat" panose="01000500000000020002" pitchFamily="2" charset="-78"/>
              </a:rPr>
              <a:t>تحلیل و طراحی پُل با کمک نرم افزار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51761" y="2204864"/>
            <a:ext cx="29370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n>
                  <a:solidFill>
                    <a:schemeClr val="bg1"/>
                  </a:solidFill>
                </a:ln>
                <a:solidFill>
                  <a:srgbClr val="6F1717"/>
                </a:solidFill>
                <a:latin typeface="Century Gothic" pitchFamily="34" charset="0"/>
              </a:rPr>
              <a:t>CSI BRIDGE</a:t>
            </a:r>
            <a:endParaRPr lang="en-US" sz="4000" b="1" dirty="0">
              <a:ln>
                <a:solidFill>
                  <a:schemeClr val="bg1"/>
                </a:solidFill>
              </a:ln>
              <a:solidFill>
                <a:srgbClr val="6F1717"/>
              </a:solidFill>
              <a:latin typeface="Century Gothic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660232" y="404664"/>
            <a:ext cx="198227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e-teaching.ir</a:t>
            </a:r>
            <a:endParaRPr lang="en-US" sz="2400" b="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3861048"/>
            <a:ext cx="3615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800" b="1" dirty="0" smtClean="0">
                <a:ln>
                  <a:solidFill>
                    <a:srgbClr val="A20000"/>
                  </a:solidFill>
                </a:ln>
                <a:solidFill>
                  <a:schemeClr val="bg1">
                    <a:lumMod val="95000"/>
                  </a:schemeClr>
                </a:solidFill>
                <a:latin typeface="A Rezvan" panose="01000500000000020002" pitchFamily="2" charset="-78"/>
                <a:cs typeface="A Rezvan" panose="01000500000000020002" pitchFamily="2" charset="-78"/>
              </a:rPr>
              <a:t>مدرس: مهندس عقیل عسکـری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12986" y="4932456"/>
            <a:ext cx="3294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n>
                  <a:solidFill>
                    <a:schemeClr val="bg1"/>
                  </a:solidFill>
                </a:ln>
                <a:solidFill>
                  <a:srgbClr val="6F1717"/>
                </a:solidFill>
                <a:latin typeface="Century Gothic" pitchFamily="34" charset="0"/>
              </a:rPr>
              <a:t>Askarisazeh@yahoo.com</a:t>
            </a:r>
            <a:endParaRPr lang="en-US" sz="2000" b="1" dirty="0">
              <a:ln>
                <a:solidFill>
                  <a:schemeClr val="bg1"/>
                </a:solidFill>
              </a:ln>
              <a:solidFill>
                <a:srgbClr val="6F1717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037074" y="192856"/>
            <a:ext cx="4896544" cy="7635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3600" dirty="0" smtClean="0">
                <a:cs typeface="B Titr" panose="00000700000000000000" pitchFamily="2" charset="-78"/>
              </a:rPr>
              <a:t>عوامل مؤثر در انتخاب نوع پل</a:t>
            </a:r>
            <a:endParaRPr lang="en-US" sz="3600" dirty="0">
              <a:cs typeface="B Titr" panose="00000700000000000000" pitchFamily="2" charset="-78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412607" y="1484784"/>
            <a:ext cx="4521011" cy="47991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 pitchFamily="34" charset="0"/>
              <a:buNone/>
            </a:pPr>
            <a:r>
              <a:rPr lang="fa-IR" sz="3400" dirty="0" smtClean="0">
                <a:cs typeface="B Nazanin" panose="00000400000000000000" pitchFamily="2" charset="-78"/>
              </a:rPr>
              <a:t>3- نوع مصالح مصرفی</a:t>
            </a:r>
            <a:endParaRPr lang="en-US" sz="3400" dirty="0" smtClean="0">
              <a:cs typeface="B Nazanin" panose="00000400000000000000" pitchFamily="2" charset="-78"/>
            </a:endParaRP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148462"/>
            <a:ext cx="6192688" cy="3545566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419872" y="5694004"/>
            <a:ext cx="3456383" cy="78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 pitchFamily="34" charset="0"/>
              <a:buNone/>
            </a:pPr>
            <a:r>
              <a:rPr lang="fa-IR" sz="3400" dirty="0" smtClean="0">
                <a:ln>
                  <a:solidFill>
                    <a:srgbClr val="6F1717"/>
                  </a:solidFill>
                </a:ln>
                <a:solidFill>
                  <a:srgbClr val="AC2424"/>
                </a:solidFill>
                <a:cs typeface="B Nazanin" panose="00000400000000000000" pitchFamily="2" charset="-78"/>
              </a:rPr>
              <a:t>پل فلزی بابلسر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5173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037074" y="192856"/>
            <a:ext cx="4896544" cy="7635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3600" dirty="0" smtClean="0">
                <a:cs typeface="B Titr" panose="00000700000000000000" pitchFamily="2" charset="-78"/>
              </a:rPr>
              <a:t>عوامل مؤثر در انتخاب نوع پل</a:t>
            </a:r>
            <a:endParaRPr lang="en-US" sz="3600" dirty="0">
              <a:cs typeface="B Titr" panose="00000700000000000000" pitchFamily="2" charset="-78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412607" y="1484784"/>
            <a:ext cx="4521011" cy="47991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 pitchFamily="34" charset="0"/>
              <a:buNone/>
            </a:pPr>
            <a:r>
              <a:rPr lang="fa-IR" sz="3400" dirty="0" smtClean="0">
                <a:cs typeface="B Nazanin" panose="00000400000000000000" pitchFamily="2" charset="-78"/>
              </a:rPr>
              <a:t>3- نوع مصالح مصرفی</a:t>
            </a:r>
            <a:endParaRPr lang="en-US" sz="3400" dirty="0" smtClean="0">
              <a:cs typeface="B Nazanin" panose="00000400000000000000" pitchFamily="2" charset="-78"/>
            </a:endParaRP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543050"/>
            <a:ext cx="6192688" cy="2756389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139952" y="5303599"/>
            <a:ext cx="1800199" cy="78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 pitchFamily="34" charset="0"/>
              <a:buNone/>
            </a:pPr>
            <a:r>
              <a:rPr lang="fa-IR" sz="3400" dirty="0" smtClean="0">
                <a:ln>
                  <a:solidFill>
                    <a:srgbClr val="6F1717"/>
                  </a:solidFill>
                </a:ln>
                <a:solidFill>
                  <a:srgbClr val="AC2424"/>
                </a:solidFill>
                <a:cs typeface="B Nazanin" panose="00000400000000000000" pitchFamily="2" charset="-78"/>
              </a:rPr>
              <a:t>پل بتنی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2361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037074" y="192856"/>
            <a:ext cx="4896544" cy="7635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3600" dirty="0" smtClean="0">
                <a:cs typeface="B Titr" panose="00000700000000000000" pitchFamily="2" charset="-78"/>
              </a:rPr>
              <a:t>عوامل مؤثر در انتخاب نوع پل</a:t>
            </a:r>
            <a:endParaRPr lang="en-US" sz="3600" dirty="0">
              <a:cs typeface="B Titr" panose="00000700000000000000" pitchFamily="2" charset="-78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412607" y="1484784"/>
            <a:ext cx="4521011" cy="47991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 pitchFamily="34" charset="0"/>
              <a:buNone/>
            </a:pPr>
            <a:r>
              <a:rPr lang="fa-IR" sz="3400" dirty="0" smtClean="0">
                <a:cs typeface="B Nazanin" panose="00000400000000000000" pitchFamily="2" charset="-78"/>
              </a:rPr>
              <a:t>3- اقتصـاد پل</a:t>
            </a:r>
            <a:endParaRPr lang="en-US" sz="3400" dirty="0" smtClean="0">
              <a:cs typeface="B Nazanin" panose="00000400000000000000" pitchFamily="2" charset="-78"/>
            </a:endParaRPr>
          </a:p>
          <a:p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412606" y="2132856"/>
            <a:ext cx="4521011" cy="47991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 pitchFamily="34" charset="0"/>
              <a:buNone/>
            </a:pPr>
            <a:r>
              <a:rPr lang="fa-IR" sz="3400" dirty="0" smtClean="0">
                <a:cs typeface="B Nazanin" panose="00000400000000000000" pitchFamily="2" charset="-78"/>
              </a:rPr>
              <a:t>4- زیبایی</a:t>
            </a:r>
            <a:endParaRPr lang="en-US" sz="3400" dirty="0" smtClean="0">
              <a:cs typeface="B Nazanin" panose="00000400000000000000" pitchFamily="2" charset="-78"/>
            </a:endParaRPr>
          </a:p>
          <a:p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396198" y="2780928"/>
            <a:ext cx="4521011" cy="47991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 pitchFamily="34" charset="0"/>
              <a:buNone/>
            </a:pPr>
            <a:r>
              <a:rPr lang="fa-IR" sz="3400" dirty="0" smtClean="0">
                <a:cs typeface="B Nazanin" panose="00000400000000000000" pitchFamily="2" charset="-78"/>
              </a:rPr>
              <a:t>5- امکانات اجرایی</a:t>
            </a:r>
            <a:endParaRPr lang="en-US" sz="3400" dirty="0" smtClean="0">
              <a:cs typeface="B Nazanin" panose="00000400000000000000" pitchFamily="2" charset="-78"/>
            </a:endParaRPr>
          </a:p>
          <a:p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430878" y="3434582"/>
            <a:ext cx="4521011" cy="47991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 pitchFamily="34" charset="0"/>
              <a:buNone/>
            </a:pPr>
            <a:r>
              <a:rPr lang="fa-IR" sz="3400" dirty="0" smtClean="0">
                <a:cs typeface="B Nazanin" panose="00000400000000000000" pitchFamily="2" charset="-78"/>
              </a:rPr>
              <a:t>6- شرایط زمین</a:t>
            </a:r>
            <a:endParaRPr lang="en-US" sz="3400" dirty="0" smtClean="0">
              <a:cs typeface="B Nazanin" panose="00000400000000000000" pitchFamily="2" charset="-78"/>
            </a:endParaRPr>
          </a:p>
          <a:p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454086" y="4088236"/>
            <a:ext cx="4521011" cy="47991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 pitchFamily="34" charset="0"/>
              <a:buNone/>
            </a:pPr>
            <a:r>
              <a:rPr lang="fa-IR" sz="3400" dirty="0" smtClean="0">
                <a:cs typeface="B Nazanin" panose="00000400000000000000" pitchFamily="2" charset="-78"/>
              </a:rPr>
              <a:t>7- عوامل خاص</a:t>
            </a:r>
            <a:endParaRPr lang="en-US" sz="3400" dirty="0" smtClean="0">
              <a:cs typeface="B Nazanin" panose="00000400000000000000" pitchFamily="2" charset="-7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4575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7" grpId="0" build="p"/>
      <p:bldP spid="8" grpId="0" build="p"/>
      <p:bldP spid="9" grpId="0" build="p"/>
      <p:bldP spid="1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037074" y="192856"/>
            <a:ext cx="4896544" cy="7635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3600" dirty="0" smtClean="0">
                <a:cs typeface="B Titr" panose="00000700000000000000" pitchFamily="2" charset="-78"/>
              </a:rPr>
              <a:t>انواع پـل از لحاظ سیستم سازه ای</a:t>
            </a:r>
            <a:endParaRPr lang="en-US" sz="3600" dirty="0">
              <a:cs typeface="B Titr" panose="00000700000000000000" pitchFamily="2" charset="-78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412607" y="1628800"/>
            <a:ext cx="4521011" cy="47991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 pitchFamily="34" charset="0"/>
              <a:buNone/>
            </a:pPr>
            <a:r>
              <a:rPr lang="fa-IR" sz="3400" dirty="0" smtClean="0">
                <a:cs typeface="B Nazanin" panose="00000400000000000000" pitchFamily="2" charset="-78"/>
              </a:rPr>
              <a:t>1- تخت یا صفحه ای</a:t>
            </a:r>
            <a:endParaRPr lang="en-US" sz="3400" dirty="0" smtClean="0">
              <a:cs typeface="B Nazanin" panose="00000400000000000000" pitchFamily="2" charset="-78"/>
            </a:endParaRP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184917"/>
            <a:ext cx="5715000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6435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037074" y="192856"/>
            <a:ext cx="4896544" cy="7635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3600" dirty="0" smtClean="0">
                <a:cs typeface="B Titr" panose="00000700000000000000" pitchFamily="2" charset="-78"/>
              </a:rPr>
              <a:t>انواع پـل از لحاظ سیستم سازه ای</a:t>
            </a:r>
            <a:endParaRPr lang="en-US" sz="3600" dirty="0">
              <a:cs typeface="B Titr" panose="00000700000000000000" pitchFamily="2" charset="-78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412607" y="1628800"/>
            <a:ext cx="4521011" cy="47991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 pitchFamily="34" charset="0"/>
              <a:buNone/>
            </a:pPr>
            <a:r>
              <a:rPr lang="fa-IR" sz="3400" dirty="0" smtClean="0">
                <a:cs typeface="B Nazanin" panose="00000400000000000000" pitchFamily="2" charset="-78"/>
              </a:rPr>
              <a:t>1- تخت یا صفحه ای</a:t>
            </a:r>
            <a:endParaRPr lang="en-US" sz="3400" dirty="0" smtClean="0">
              <a:cs typeface="B Nazanin" panose="00000400000000000000" pitchFamily="2" charset="-78"/>
            </a:endParaRPr>
          </a:p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339753" y="2781136"/>
            <a:ext cx="6596874" cy="352818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 pitchFamily="34" charset="0"/>
              <a:buNone/>
            </a:pPr>
            <a:r>
              <a:rPr lang="fa-IR" sz="2400" dirty="0" smtClean="0">
                <a:cs typeface="B Nazanin" panose="00000400000000000000" pitchFamily="2" charset="-78"/>
              </a:rPr>
              <a:t>این پل ها برای دهانه های 8 تا 100 متر به کار می روند.</a:t>
            </a:r>
          </a:p>
          <a:p>
            <a:pPr marL="0" indent="0" algn="r" rtl="1">
              <a:buFont typeface="Arial" pitchFamily="34" charset="0"/>
              <a:buNone/>
            </a:pPr>
            <a:r>
              <a:rPr lang="fa-IR" sz="2400" dirty="0" smtClean="0">
                <a:cs typeface="B Nazanin" panose="00000400000000000000" pitchFamily="2" charset="-78"/>
              </a:rPr>
              <a:t>این پل ها در حقیقت نوعی دال می باشند که معمولا به صورت بتن آرمه اجرا می شوند.</a:t>
            </a:r>
          </a:p>
          <a:p>
            <a:pPr marL="0" indent="0" algn="r" rtl="1">
              <a:buFont typeface="Arial" pitchFamily="34" charset="0"/>
              <a:buNone/>
            </a:pPr>
            <a:r>
              <a:rPr lang="fa-IR" sz="2400" dirty="0" smtClean="0">
                <a:cs typeface="B Nazanin" panose="00000400000000000000" pitchFamily="2" charset="-78"/>
              </a:rPr>
              <a:t>پل تخت یا صفحه ای به روش های مختلفی مثل:</a:t>
            </a:r>
          </a:p>
          <a:p>
            <a:pPr marL="0" indent="0" algn="r" rtl="1">
              <a:buFont typeface="Arial" pitchFamily="34" charset="0"/>
              <a:buNone/>
            </a:pPr>
            <a:r>
              <a:rPr lang="fa-IR" sz="2400" dirty="0" smtClean="0">
                <a:cs typeface="B Nazanin" panose="00000400000000000000" pitchFamily="2" charset="-78"/>
              </a:rPr>
              <a:t>دهانه ساده، دهانه ممتد، قاب صلب، کنسوب مفصل دار، کنسول دوبله و ...</a:t>
            </a:r>
          </a:p>
          <a:p>
            <a:pPr marL="0" indent="0" algn="r" rtl="1">
              <a:buFont typeface="Arial" pitchFamily="34" charset="0"/>
              <a:buNone/>
            </a:pPr>
            <a:r>
              <a:rPr lang="fa-IR" sz="2400" dirty="0" smtClean="0">
                <a:cs typeface="B Nazanin" panose="00000400000000000000" pitchFamily="2" charset="-78"/>
              </a:rPr>
              <a:t>اجرا می گردند.</a:t>
            </a:r>
          </a:p>
          <a:p>
            <a:pPr marL="0" indent="0" algn="r" rtl="1">
              <a:buFont typeface="Arial" pitchFamily="34" charset="0"/>
              <a:buNone/>
            </a:pPr>
            <a:r>
              <a:rPr lang="fa-IR" sz="2400" dirty="0" smtClean="0">
                <a:cs typeface="B Nazanin" panose="00000400000000000000" pitchFamily="2" charset="-78"/>
              </a:rPr>
              <a:t>شاید بتوان گفت در حال حاضر صرفه این پل ها در اجرای آبراه های جاده ای است.</a:t>
            </a:r>
            <a:endParaRPr lang="en-US" sz="2400" dirty="0" smtClean="0">
              <a:cs typeface="B Nazanin" panose="00000400000000000000" pitchFamily="2" charset="-7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6225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037074" y="192856"/>
            <a:ext cx="4896544" cy="7635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3600" dirty="0" smtClean="0">
                <a:cs typeface="B Titr" panose="00000700000000000000" pitchFamily="2" charset="-78"/>
              </a:rPr>
              <a:t>انواع پـل از لحاظ سیستم سازه ای</a:t>
            </a:r>
            <a:endParaRPr lang="en-US" sz="3600" dirty="0">
              <a:cs typeface="B Titr" panose="00000700000000000000" pitchFamily="2" charset="-78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412607" y="1628800"/>
            <a:ext cx="4521011" cy="47991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 pitchFamily="34" charset="0"/>
              <a:buNone/>
            </a:pPr>
            <a:r>
              <a:rPr lang="fa-IR" sz="3400" dirty="0" smtClean="0">
                <a:cs typeface="B Nazanin" panose="00000400000000000000" pitchFamily="2" charset="-78"/>
              </a:rPr>
              <a:t>2- پل تیر و شاه تیر</a:t>
            </a:r>
            <a:endParaRPr lang="en-US" sz="3400" dirty="0" smtClean="0">
              <a:cs typeface="B Nazanin" panose="00000400000000000000" pitchFamily="2" charset="-78"/>
            </a:endParaRP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792" y="2184917"/>
            <a:ext cx="5356951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8982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037074" y="192856"/>
            <a:ext cx="4896544" cy="7635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3600" dirty="0" smtClean="0">
                <a:cs typeface="B Titr" panose="00000700000000000000" pitchFamily="2" charset="-78"/>
              </a:rPr>
              <a:t>انواع پـل از لحاظ سیستم سازه ای</a:t>
            </a:r>
            <a:endParaRPr lang="en-US" sz="3600" dirty="0">
              <a:cs typeface="B Titr" panose="00000700000000000000" pitchFamily="2" charset="-78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412607" y="1628800"/>
            <a:ext cx="4521011" cy="47991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fa-IR" sz="3400" dirty="0">
                <a:cs typeface="B Nazanin" panose="00000400000000000000" pitchFamily="2" charset="-78"/>
              </a:rPr>
              <a:t>2- پل تیر و شاه تیر</a:t>
            </a:r>
            <a:endParaRPr lang="en-US" sz="3400" dirty="0">
              <a:cs typeface="B Nazanin" panose="00000400000000000000" pitchFamily="2" charset="-78"/>
            </a:endParaRPr>
          </a:p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339753" y="2781136"/>
            <a:ext cx="6596874" cy="3528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 pitchFamily="34" charset="0"/>
              <a:buNone/>
            </a:pPr>
            <a:r>
              <a:rPr lang="fa-IR" sz="2400" dirty="0" smtClean="0">
                <a:cs typeface="B Nazanin" panose="00000400000000000000" pitchFamily="2" charset="-78"/>
              </a:rPr>
              <a:t>این پل ها تقریبا مانند ساختمان های اسکلتی هستند.</a:t>
            </a:r>
          </a:p>
          <a:p>
            <a:pPr marL="0" indent="0" algn="r" rtl="1">
              <a:buFont typeface="Arial" pitchFamily="34" charset="0"/>
              <a:buNone/>
            </a:pPr>
            <a:r>
              <a:rPr lang="fa-IR" sz="2400" dirty="0" smtClean="0">
                <a:cs typeface="B Nazanin" panose="00000400000000000000" pitchFamily="2" charset="-78"/>
              </a:rPr>
              <a:t>بار از دالِ اجرا شده(عرشه) به تیرها، سپس به ستون و از ستون به فونداسیون و زمین منتقل می شود.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2625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037074" y="192856"/>
            <a:ext cx="4896544" cy="7635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3600" dirty="0" smtClean="0">
                <a:cs typeface="B Titr" panose="00000700000000000000" pitchFamily="2" charset="-78"/>
              </a:rPr>
              <a:t>انواع پـل از لحاظ سیستم سازه ای</a:t>
            </a:r>
            <a:endParaRPr lang="en-US" sz="3600" dirty="0">
              <a:cs typeface="B Titr" panose="00000700000000000000" pitchFamily="2" charset="-78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412607" y="1628800"/>
            <a:ext cx="4521011" cy="47991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fa-IR" sz="3400" dirty="0">
                <a:cs typeface="B Nazanin" panose="00000400000000000000" pitchFamily="2" charset="-78"/>
              </a:rPr>
              <a:t>2- پل تیر و شاه تیر</a:t>
            </a:r>
            <a:endParaRPr lang="en-US" sz="3400" dirty="0">
              <a:cs typeface="B Nazanin" panose="00000400000000000000" pitchFamily="2" charset="-78"/>
            </a:endParaRPr>
          </a:p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339753" y="2781136"/>
            <a:ext cx="6596874" cy="1367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fa-IR" sz="2400" dirty="0">
                <a:cs typeface="B Nazanin" panose="00000400000000000000" pitchFamily="2" charset="-78"/>
              </a:rPr>
              <a:t>جدیدا از مقاطع پیش ساخته ای استفاده می شود که در آنها ترکیب دال و تیر وجود </a:t>
            </a:r>
            <a:r>
              <a:rPr lang="fa-IR" sz="2400" dirty="0" smtClean="0">
                <a:cs typeface="B Nazanin" panose="00000400000000000000" pitchFamily="2" charset="-78"/>
              </a:rPr>
              <a:t>دارد.</a:t>
            </a:r>
          </a:p>
          <a:p>
            <a:pPr marL="0" indent="0" algn="r" rtl="1">
              <a:buNone/>
            </a:pPr>
            <a:r>
              <a:rPr lang="fa-IR" sz="2400" dirty="0" smtClean="0">
                <a:cs typeface="B Nazanin" panose="00000400000000000000" pitchFamily="2" charset="-78"/>
              </a:rPr>
              <a:t>همچنین نحوه اتصال این مقاطع به صورت پیش تنیده می باشد.</a:t>
            </a:r>
          </a:p>
          <a:p>
            <a:pPr marL="0" indent="0" algn="r" rtl="1">
              <a:buNone/>
            </a:pPr>
            <a:endParaRPr lang="en-US" sz="2400" dirty="0">
              <a:cs typeface="B Nazanin" panose="00000400000000000000" pitchFamily="2" charset="-78"/>
            </a:endParaRP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249056"/>
            <a:ext cx="4968552" cy="234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3115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037074" y="192856"/>
            <a:ext cx="4896544" cy="7635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3600" dirty="0" smtClean="0">
                <a:cs typeface="B Titr" panose="00000700000000000000" pitchFamily="2" charset="-78"/>
              </a:rPr>
              <a:t>انواع پـل از لحاظ سیستم سازه ای</a:t>
            </a:r>
            <a:endParaRPr lang="en-US" sz="3600" dirty="0">
              <a:cs typeface="B Titr" panose="00000700000000000000" pitchFamily="2" charset="-78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412607" y="1628800"/>
            <a:ext cx="4521011" cy="47991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 pitchFamily="34" charset="0"/>
              <a:buNone/>
            </a:pPr>
            <a:r>
              <a:rPr lang="fa-IR" sz="3400" dirty="0" smtClean="0">
                <a:cs typeface="B Nazanin" panose="00000400000000000000" pitchFamily="2" charset="-78"/>
              </a:rPr>
              <a:t>3- پل خرپایی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480415"/>
            <a:ext cx="5715000" cy="311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4464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037074" y="192856"/>
            <a:ext cx="4896544" cy="7635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3600" dirty="0" smtClean="0">
                <a:cs typeface="B Titr" panose="00000700000000000000" pitchFamily="2" charset="-78"/>
              </a:rPr>
              <a:t>انواع پـل از لحاظ سیستم سازه ای</a:t>
            </a:r>
            <a:endParaRPr lang="en-US" sz="3600" dirty="0">
              <a:cs typeface="B Titr" panose="00000700000000000000" pitchFamily="2" charset="-78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412607" y="1628800"/>
            <a:ext cx="4521011" cy="47991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 pitchFamily="34" charset="0"/>
              <a:buNone/>
            </a:pPr>
            <a:r>
              <a:rPr lang="fa-IR" sz="3400" dirty="0" smtClean="0">
                <a:cs typeface="B Nazanin" panose="00000400000000000000" pitchFamily="2" charset="-78"/>
              </a:rPr>
              <a:t>3- پل خرپایی</a:t>
            </a:r>
            <a:endParaRPr lang="en-US" sz="3400" dirty="0" smtClean="0">
              <a:cs typeface="B Nazanin" panose="00000400000000000000" pitchFamily="2" charset="-78"/>
            </a:endParaRPr>
          </a:p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339753" y="2781136"/>
            <a:ext cx="6596874" cy="3528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 pitchFamily="34" charset="0"/>
              <a:buNone/>
            </a:pPr>
            <a:r>
              <a:rPr lang="fa-IR" sz="2400" dirty="0" smtClean="0">
                <a:cs typeface="B Nazanin" panose="00000400000000000000" pitchFamily="2" charset="-78"/>
              </a:rPr>
              <a:t>این پل ها از طریق سیستم خرپا انتقال بار را انجام داده و به دلیل اینکه در خرپاها نیرو به صورت فشاری و کششی تسیم می شود معمولاً از فولاد در ساخت آنها استفاده می شود.</a:t>
            </a:r>
            <a:endParaRPr lang="en-US" sz="2400" dirty="0" smtClean="0">
              <a:cs typeface="B Nazanin" panose="00000400000000000000" pitchFamily="2" charset="-7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3114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023233" y="79225"/>
            <a:ext cx="6153146" cy="7635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 S I ?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452831" y="1327048"/>
            <a:ext cx="2607875" cy="5172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C</a:t>
            </a:r>
            <a:r>
              <a:rPr lang="en-US" sz="2400" dirty="0" smtClean="0"/>
              <a:t>omputer and</a:t>
            </a:r>
            <a:endParaRPr lang="en-US" dirty="0"/>
          </a:p>
          <a:p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060706" y="1327048"/>
            <a:ext cx="1866217" cy="5172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S</a:t>
            </a:r>
            <a:r>
              <a:rPr lang="en-US" sz="2400" dirty="0" smtClean="0"/>
              <a:t>tructure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476671" y="1349241"/>
            <a:ext cx="1535477" cy="5172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I</a:t>
            </a:r>
            <a:r>
              <a:rPr lang="en-US" sz="2400" dirty="0" smtClean="0"/>
              <a:t>nstitute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666417" y="2030403"/>
            <a:ext cx="4521011" cy="47991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 pitchFamily="34" charset="0"/>
              <a:buNone/>
            </a:pPr>
            <a:r>
              <a:rPr lang="fa-IR" sz="3400" dirty="0" smtClean="0">
                <a:cs typeface="B Nazanin" panose="00000400000000000000" pitchFamily="2" charset="-78"/>
              </a:rPr>
              <a:t>نرم افزارهای شناخته شده این انسیتو</a:t>
            </a:r>
            <a:endParaRPr lang="en-US" sz="3400" dirty="0" smtClean="0">
              <a:cs typeface="B Nazanin" panose="00000400000000000000" pitchFamily="2" charset="-78"/>
            </a:endParaRPr>
          </a:p>
          <a:p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360314" y="2815467"/>
            <a:ext cx="1400783" cy="47991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Font typeface="Arial" pitchFamily="34" charset="0"/>
              <a:buNone/>
            </a:pPr>
            <a:r>
              <a:rPr lang="en-US" sz="3400" dirty="0" smtClean="0">
                <a:cs typeface="B Nazanin" panose="00000400000000000000" pitchFamily="2" charset="-78"/>
              </a:rPr>
              <a:t>ETABS</a:t>
            </a:r>
          </a:p>
          <a:p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332194" y="3271137"/>
            <a:ext cx="1400783" cy="47991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Font typeface="Arial" pitchFamily="34" charset="0"/>
              <a:buNone/>
            </a:pPr>
            <a:r>
              <a:rPr lang="en-US" sz="3400" dirty="0" smtClean="0">
                <a:cs typeface="B Nazanin" panose="00000400000000000000" pitchFamily="2" charset="-78"/>
              </a:rPr>
              <a:t>SAFE</a:t>
            </a:r>
          </a:p>
          <a:p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332194" y="3751540"/>
            <a:ext cx="1539643" cy="47991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Font typeface="Arial" pitchFamily="34" charset="0"/>
              <a:buNone/>
            </a:pPr>
            <a:r>
              <a:rPr lang="en-US" sz="3400" dirty="0" smtClean="0">
                <a:cs typeface="B Nazanin" panose="00000400000000000000" pitchFamily="2" charset="-78"/>
              </a:rPr>
              <a:t>SAP2000</a:t>
            </a:r>
          </a:p>
          <a:p>
            <a:endParaRPr lang="en-US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933002" y="2815467"/>
            <a:ext cx="1400783" cy="47991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Font typeface="Arial" pitchFamily="34" charset="0"/>
              <a:buNone/>
            </a:pPr>
            <a:r>
              <a:rPr lang="en-US" sz="3400" dirty="0" smtClean="0">
                <a:cs typeface="B Nazanin" panose="00000400000000000000" pitchFamily="2" charset="-78"/>
              </a:rPr>
              <a:t>BRIDGE</a:t>
            </a:r>
          </a:p>
          <a:p>
            <a:endParaRPr lang="en-US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5926922" y="3286990"/>
            <a:ext cx="1990104" cy="47991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Font typeface="Arial" pitchFamily="34" charset="0"/>
              <a:buNone/>
            </a:pPr>
            <a:r>
              <a:rPr lang="en-US" sz="3400" dirty="0" smtClean="0">
                <a:cs typeface="B Nazanin" panose="00000400000000000000" pitchFamily="2" charset="-78"/>
              </a:rPr>
              <a:t>PERFORM3D</a:t>
            </a:r>
          </a:p>
          <a:p>
            <a:endParaRPr lang="en-US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5891066" y="3787511"/>
            <a:ext cx="2366497" cy="47991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Font typeface="Arial" pitchFamily="34" charset="0"/>
              <a:buNone/>
            </a:pPr>
            <a:r>
              <a:rPr lang="en-US" sz="3400" dirty="0" smtClean="0">
                <a:cs typeface="B Nazanin" panose="00000400000000000000" pitchFamily="2" charset="-78"/>
              </a:rPr>
              <a:t>SECTION DESIGNER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  <p:bldP spid="9" grpId="0"/>
      <p:bldP spid="10" grpId="0" build="p"/>
      <p:bldP spid="11" grpId="0" build="p"/>
      <p:bldP spid="12" grpId="0" build="p"/>
      <p:bldP spid="13" grpId="0" build="p"/>
      <p:bldP spid="14" grpId="0" build="p"/>
      <p:bldP spid="15" grpId="0" build="p"/>
      <p:bldP spid="1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037074" y="192856"/>
            <a:ext cx="4896544" cy="7635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3600" dirty="0" smtClean="0">
                <a:cs typeface="B Titr" panose="00000700000000000000" pitchFamily="2" charset="-78"/>
              </a:rPr>
              <a:t>انواع پـل از لحاظ سیستم سازه ای</a:t>
            </a:r>
            <a:endParaRPr lang="en-US" sz="3600" dirty="0">
              <a:cs typeface="B Titr" panose="00000700000000000000" pitchFamily="2" charset="-78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412607" y="1628800"/>
            <a:ext cx="4521011" cy="47991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 pitchFamily="34" charset="0"/>
              <a:buNone/>
            </a:pPr>
            <a:r>
              <a:rPr lang="fa-IR" sz="3400" dirty="0" smtClean="0">
                <a:cs typeface="B Nazanin" panose="00000400000000000000" pitchFamily="2" charset="-78"/>
              </a:rPr>
              <a:t>3- پل خرپایی</a:t>
            </a:r>
            <a:endParaRPr lang="en-US" sz="3400" dirty="0" smtClean="0">
              <a:cs typeface="B Nazanin" panose="00000400000000000000" pitchFamily="2" charset="-78"/>
            </a:endParaRPr>
          </a:p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195736" y="5013176"/>
            <a:ext cx="6596874" cy="12959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 pitchFamily="34" charset="0"/>
              <a:buNone/>
            </a:pPr>
            <a:r>
              <a:rPr lang="fa-IR" sz="2400" dirty="0" smtClean="0">
                <a:cs typeface="B Nazanin" panose="00000400000000000000" pitchFamily="2" charset="-78"/>
              </a:rPr>
              <a:t>از لحاظ اقتصادی این پل ها برای استفاده برای عابر پیاده بسیار به صرفه هستند.</a:t>
            </a:r>
            <a:endParaRPr lang="en-US" sz="2400" dirty="0" smtClean="0">
              <a:cs typeface="B Nazanin" panose="00000400000000000000" pitchFamily="2" charset="-78"/>
            </a:endParaRP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953" y="2225476"/>
            <a:ext cx="3960440" cy="263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2947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037074" y="192856"/>
            <a:ext cx="4896544" cy="7635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3600" dirty="0" smtClean="0">
                <a:cs typeface="B Titr" panose="00000700000000000000" pitchFamily="2" charset="-78"/>
              </a:rPr>
              <a:t>انواع پـل از لحاظ سیستم سازه ای</a:t>
            </a:r>
            <a:endParaRPr lang="en-US" sz="3600" dirty="0">
              <a:cs typeface="B Titr" panose="00000700000000000000" pitchFamily="2" charset="-78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412607" y="1628800"/>
            <a:ext cx="4521011" cy="47991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 pitchFamily="34" charset="0"/>
              <a:buNone/>
            </a:pPr>
            <a:r>
              <a:rPr lang="fa-IR" sz="3400" dirty="0" smtClean="0">
                <a:cs typeface="B Nazanin" panose="00000400000000000000" pitchFamily="2" charset="-78"/>
              </a:rPr>
              <a:t>4- پل قوسی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420888"/>
            <a:ext cx="5695094" cy="382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8578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037074" y="192856"/>
            <a:ext cx="4896544" cy="7635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3600" dirty="0" smtClean="0">
                <a:cs typeface="B Titr" panose="00000700000000000000" pitchFamily="2" charset="-78"/>
              </a:rPr>
              <a:t>انواع پـل از لحاظ سیستم سازه ای</a:t>
            </a:r>
            <a:endParaRPr lang="en-US" sz="3600" dirty="0">
              <a:cs typeface="B Titr" panose="00000700000000000000" pitchFamily="2" charset="-78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412607" y="1628800"/>
            <a:ext cx="4521011" cy="47991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 pitchFamily="34" charset="0"/>
              <a:buNone/>
            </a:pPr>
            <a:r>
              <a:rPr lang="fa-IR" sz="3400" dirty="0" smtClean="0">
                <a:cs typeface="B Nazanin" panose="00000400000000000000" pitchFamily="2" charset="-78"/>
              </a:rPr>
              <a:t>4- پل قوسی</a:t>
            </a:r>
            <a:endParaRPr lang="en-US" sz="3400" dirty="0" smtClean="0">
              <a:cs typeface="B Nazanin" panose="00000400000000000000" pitchFamily="2" charset="-78"/>
            </a:endParaRPr>
          </a:p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339753" y="2781136"/>
            <a:ext cx="6596874" cy="352818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 pitchFamily="34" charset="0"/>
              <a:buNone/>
            </a:pPr>
            <a:r>
              <a:rPr lang="fa-IR" sz="2400" dirty="0" smtClean="0">
                <a:cs typeface="B Nazanin" panose="00000400000000000000" pitchFamily="2" charset="-78"/>
              </a:rPr>
              <a:t>این پل ها از لحاظ اجرا و اقتصادی از قدیم تایید شده اند. اما در صورتی صرفه اقتصادی همچنان وجود دارد که شرایط فونداسیون مساعد باشد.</a:t>
            </a:r>
          </a:p>
          <a:p>
            <a:pPr marL="0" indent="0" algn="r" rtl="1">
              <a:buFont typeface="Arial" pitchFamily="34" charset="0"/>
              <a:buNone/>
            </a:pPr>
            <a:r>
              <a:rPr lang="fa-IR" sz="2400" dirty="0" smtClean="0">
                <a:cs typeface="B Nazanin" panose="00000400000000000000" pitchFamily="2" charset="-78"/>
              </a:rPr>
              <a:t>قوس ها همانطور که در شکل قبل نشان داده شد معمولاً طوری اجرا می شوند که تقریبا نیروی فشاری، حاکم بر سیستم شود.</a:t>
            </a:r>
          </a:p>
          <a:p>
            <a:pPr marL="0" indent="0" algn="r" rtl="1">
              <a:buFont typeface="Arial" pitchFamily="34" charset="0"/>
              <a:buNone/>
            </a:pPr>
            <a:r>
              <a:rPr lang="fa-IR" sz="2400" dirty="0" smtClean="0">
                <a:cs typeface="B Nazanin" panose="00000400000000000000" pitchFamily="2" charset="-78"/>
              </a:rPr>
              <a:t>به همین دلیل است که بهترین مصالح برای این نوع پل مصالح غیر فولادی مثل بتن، آجر، . . . می باشد.</a:t>
            </a:r>
          </a:p>
          <a:p>
            <a:pPr marL="0" indent="0" algn="r" rtl="1">
              <a:buFont typeface="Arial" pitchFamily="34" charset="0"/>
              <a:buNone/>
            </a:pPr>
            <a:r>
              <a:rPr lang="fa-IR" sz="2400" dirty="0" smtClean="0">
                <a:cs typeface="B Nazanin" panose="00000400000000000000" pitchFamily="2" charset="-78"/>
              </a:rPr>
              <a:t>در صورتی که بخواهیم این نوع پل را فلزی اجرا کنیم بهتر است که از خرپا در آن استفاده کنیم.</a:t>
            </a:r>
            <a:endParaRPr lang="en-US" sz="2400" dirty="0" smtClean="0">
              <a:cs typeface="B Nazanin" panose="00000400000000000000" pitchFamily="2" charset="-7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0017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037074" y="192856"/>
            <a:ext cx="4896544" cy="7635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3600" dirty="0" smtClean="0">
                <a:cs typeface="B Titr" panose="00000700000000000000" pitchFamily="2" charset="-78"/>
              </a:rPr>
              <a:t>انواع پـل از لحاظ سیستم سازه ای</a:t>
            </a:r>
            <a:endParaRPr lang="en-US" sz="3600" dirty="0">
              <a:cs typeface="B Titr" panose="00000700000000000000" pitchFamily="2" charset="-78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412607" y="1628800"/>
            <a:ext cx="4521011" cy="47991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 pitchFamily="34" charset="0"/>
              <a:buNone/>
            </a:pPr>
            <a:r>
              <a:rPr lang="fa-IR" sz="3400" dirty="0" smtClean="0">
                <a:cs typeface="B Nazanin" panose="00000400000000000000" pitchFamily="2" charset="-78"/>
              </a:rPr>
              <a:t>4- پل قوسی</a:t>
            </a:r>
            <a:endParaRPr lang="en-US" sz="3400" dirty="0" smtClean="0">
              <a:cs typeface="B Nazanin" panose="00000400000000000000" pitchFamily="2" charset="-78"/>
            </a:endParaRPr>
          </a:p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339753" y="2781136"/>
            <a:ext cx="6596874" cy="10079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 pitchFamily="34" charset="0"/>
              <a:buNone/>
            </a:pPr>
            <a:r>
              <a:rPr lang="fa-IR" sz="2400" dirty="0" smtClean="0">
                <a:cs typeface="B Nazanin" panose="00000400000000000000" pitchFamily="2" charset="-78"/>
              </a:rPr>
              <a:t>این نوع پل هم انواع مختلفی دارد از جمله:</a:t>
            </a:r>
          </a:p>
          <a:p>
            <a:pPr marL="0" indent="0" algn="r" rtl="1">
              <a:buFont typeface="Arial" pitchFamily="34" charset="0"/>
              <a:buNone/>
            </a:pPr>
            <a:r>
              <a:rPr lang="fa-IR" sz="2400" dirty="0" smtClean="0">
                <a:cs typeface="B Nazanin" panose="00000400000000000000" pitchFamily="2" charset="-78"/>
              </a:rPr>
              <a:t>پل قوسی با جان پر</a:t>
            </a:r>
            <a:endParaRPr lang="en-US" sz="2400" dirty="0" smtClean="0">
              <a:cs typeface="B Nazanin" panose="00000400000000000000" pitchFamily="2" charset="-78"/>
            </a:endParaRP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607" y="3670647"/>
            <a:ext cx="3810000" cy="2662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284305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037074" y="192856"/>
            <a:ext cx="4896544" cy="7635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3600" dirty="0" smtClean="0">
                <a:cs typeface="B Titr" panose="00000700000000000000" pitchFamily="2" charset="-78"/>
              </a:rPr>
              <a:t>انواع پـل از لحاظ سیستم سازه ای</a:t>
            </a:r>
            <a:endParaRPr lang="en-US" sz="3600" dirty="0">
              <a:cs typeface="B Titr" panose="00000700000000000000" pitchFamily="2" charset="-78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412607" y="1628800"/>
            <a:ext cx="4521011" cy="47991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 pitchFamily="34" charset="0"/>
              <a:buNone/>
            </a:pPr>
            <a:r>
              <a:rPr lang="fa-IR" sz="3400" dirty="0" smtClean="0">
                <a:cs typeface="B Nazanin" panose="00000400000000000000" pitchFamily="2" charset="-78"/>
              </a:rPr>
              <a:t>4- پل قوسی</a:t>
            </a:r>
            <a:endParaRPr lang="en-US" sz="3400" dirty="0" smtClean="0">
              <a:cs typeface="B Nazanin" panose="00000400000000000000" pitchFamily="2" charset="-78"/>
            </a:endParaRPr>
          </a:p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339753" y="2781136"/>
            <a:ext cx="6596874" cy="10079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 pitchFamily="34" charset="0"/>
              <a:buNone/>
            </a:pPr>
            <a:r>
              <a:rPr lang="fa-IR" sz="2400" dirty="0" smtClean="0">
                <a:cs typeface="B Nazanin" panose="00000400000000000000" pitchFamily="2" charset="-78"/>
              </a:rPr>
              <a:t>این نوع پل هم انواع مختلفی دارد از جمله:</a:t>
            </a:r>
          </a:p>
          <a:p>
            <a:pPr marL="0" indent="0" algn="r" rtl="1">
              <a:buFont typeface="Arial" pitchFamily="34" charset="0"/>
              <a:buNone/>
            </a:pPr>
            <a:r>
              <a:rPr lang="fa-IR" sz="2400" dirty="0" smtClean="0">
                <a:cs typeface="B Nazanin" panose="00000400000000000000" pitchFamily="2" charset="-78"/>
              </a:rPr>
              <a:t>پل قوسی با جان باز</a:t>
            </a:r>
            <a:endParaRPr lang="en-US" sz="2400" dirty="0" smtClean="0">
              <a:cs typeface="B Nazanin" panose="00000400000000000000" pitchFamily="2" charset="-78"/>
            </a:endParaRP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607" y="3573016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915801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037074" y="192856"/>
            <a:ext cx="4896544" cy="7635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3600" dirty="0" smtClean="0">
                <a:cs typeface="B Titr" panose="00000700000000000000" pitchFamily="2" charset="-78"/>
              </a:rPr>
              <a:t>انواع پـل از لحاظ سیستم سازه ای</a:t>
            </a:r>
            <a:endParaRPr lang="en-US" sz="3600" dirty="0">
              <a:cs typeface="B Titr" panose="00000700000000000000" pitchFamily="2" charset="-78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412607" y="1628800"/>
            <a:ext cx="4521011" cy="47991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 pitchFamily="34" charset="0"/>
              <a:buNone/>
            </a:pPr>
            <a:r>
              <a:rPr lang="fa-IR" sz="3400" dirty="0" smtClean="0">
                <a:cs typeface="B Nazanin" panose="00000400000000000000" pitchFamily="2" charset="-78"/>
              </a:rPr>
              <a:t>4- پل قوسی</a:t>
            </a:r>
            <a:endParaRPr lang="en-US" sz="3400" dirty="0" smtClean="0">
              <a:cs typeface="B Nazanin" panose="00000400000000000000" pitchFamily="2" charset="-78"/>
            </a:endParaRPr>
          </a:p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339753" y="2781136"/>
            <a:ext cx="6596874" cy="10079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 pitchFamily="34" charset="0"/>
              <a:buNone/>
            </a:pPr>
            <a:r>
              <a:rPr lang="fa-IR" sz="2400" dirty="0" smtClean="0">
                <a:cs typeface="B Nazanin" panose="00000400000000000000" pitchFamily="2" charset="-78"/>
              </a:rPr>
              <a:t>این نوع پل هم انواع مختلفی دارد از جمله:</a:t>
            </a:r>
          </a:p>
          <a:p>
            <a:pPr marL="0" indent="0" algn="r" rtl="1">
              <a:buFont typeface="Arial" pitchFamily="34" charset="0"/>
              <a:buNone/>
            </a:pPr>
            <a:r>
              <a:rPr lang="fa-IR" sz="2400" dirty="0" smtClean="0">
                <a:cs typeface="B Nazanin" panose="00000400000000000000" pitchFamily="2" charset="-78"/>
              </a:rPr>
              <a:t>پل قوسی کش دار</a:t>
            </a:r>
            <a:endParaRPr lang="en-US" sz="2400" dirty="0" smtClean="0">
              <a:cs typeface="B Nazanin" panose="00000400000000000000" pitchFamily="2" charset="-78"/>
            </a:endParaRP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607" y="3573016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16110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037074" y="192856"/>
            <a:ext cx="4896544" cy="7635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3600" dirty="0" smtClean="0">
                <a:cs typeface="B Titr" panose="00000700000000000000" pitchFamily="2" charset="-78"/>
              </a:rPr>
              <a:t>انواع پـل از لحاظ سیستم سازه ای</a:t>
            </a:r>
            <a:endParaRPr lang="en-US" sz="3600" dirty="0">
              <a:cs typeface="B Titr" panose="00000700000000000000" pitchFamily="2" charset="-78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412607" y="1628800"/>
            <a:ext cx="4521011" cy="47991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 pitchFamily="34" charset="0"/>
              <a:buNone/>
            </a:pPr>
            <a:r>
              <a:rPr lang="fa-IR" sz="3400" dirty="0" smtClean="0">
                <a:cs typeface="B Nazanin" panose="00000400000000000000" pitchFamily="2" charset="-78"/>
              </a:rPr>
              <a:t>5- پل تـرکه ای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888967"/>
            <a:ext cx="5695094" cy="289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6308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037074" y="192856"/>
            <a:ext cx="4896544" cy="7635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3600" dirty="0" smtClean="0">
                <a:cs typeface="B Titr" panose="00000700000000000000" pitchFamily="2" charset="-78"/>
              </a:rPr>
              <a:t>انواع پـل از لحاظ سیستم سازه ای</a:t>
            </a:r>
            <a:endParaRPr lang="en-US" sz="3600" dirty="0">
              <a:cs typeface="B Titr" panose="00000700000000000000" pitchFamily="2" charset="-78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412607" y="1628800"/>
            <a:ext cx="4521011" cy="47991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 pitchFamily="34" charset="0"/>
              <a:buNone/>
            </a:pPr>
            <a:r>
              <a:rPr lang="fa-IR" sz="3400" dirty="0" smtClean="0">
                <a:cs typeface="B Nazanin" panose="00000400000000000000" pitchFamily="2" charset="-78"/>
              </a:rPr>
              <a:t>5- پل ترکه ای</a:t>
            </a:r>
            <a:endParaRPr lang="en-US" sz="3400" dirty="0" smtClean="0">
              <a:cs typeface="B Nazanin" panose="00000400000000000000" pitchFamily="2" charset="-78"/>
            </a:endParaRPr>
          </a:p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339753" y="2781136"/>
            <a:ext cx="6596874" cy="3528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 pitchFamily="34" charset="0"/>
              <a:buNone/>
            </a:pPr>
            <a:r>
              <a:rPr lang="fa-IR" sz="2400" dirty="0" smtClean="0">
                <a:cs typeface="B Nazanin" panose="00000400000000000000" pitchFamily="2" charset="-78"/>
              </a:rPr>
              <a:t>این پل ها به علت استفاده کم از فونداسیون از لحاظ اقتصادی توجیه خوبی در دهانه های بلند دارند.</a:t>
            </a:r>
          </a:p>
          <a:p>
            <a:pPr marL="0" indent="0" algn="r" rtl="1">
              <a:buFont typeface="Arial" pitchFamily="34" charset="0"/>
              <a:buNone/>
            </a:pPr>
            <a:r>
              <a:rPr lang="fa-IR" sz="2400" dirty="0" smtClean="0">
                <a:cs typeface="B Nazanin" panose="00000400000000000000" pitchFamily="2" charset="-78"/>
              </a:rPr>
              <a:t>همچنین مزایای دیگر این پل ها زیبایی آنها و سهولت اجرا می باشد.</a:t>
            </a:r>
          </a:p>
          <a:p>
            <a:pPr marL="0" indent="0" algn="r" rtl="1">
              <a:buFont typeface="Arial" pitchFamily="34" charset="0"/>
              <a:buNone/>
            </a:pPr>
            <a:endParaRPr lang="fa-IR" sz="2400" dirty="0">
              <a:cs typeface="B Nazanin" panose="00000400000000000000" pitchFamily="2" charset="-78"/>
            </a:endParaRPr>
          </a:p>
          <a:p>
            <a:pPr marL="0" indent="0" algn="r" rtl="1">
              <a:buFont typeface="Arial" pitchFamily="34" charset="0"/>
              <a:buNone/>
            </a:pPr>
            <a:r>
              <a:rPr lang="fa-IR" sz="2400" dirty="0" smtClean="0">
                <a:cs typeface="B Nazanin" panose="00000400000000000000" pitchFamily="2" charset="-78"/>
              </a:rPr>
              <a:t>محدودیت اقتصادی برای استفاده از این پل ها دهانه های 180 تا 480 متر می باشد.</a:t>
            </a:r>
          </a:p>
          <a:p>
            <a:pPr marL="0" indent="0" algn="r" rtl="1">
              <a:buFont typeface="Arial" pitchFamily="34" charset="0"/>
              <a:buNone/>
            </a:pPr>
            <a:endParaRPr lang="en-US" sz="2400" dirty="0" smtClean="0">
              <a:cs typeface="B Nazanin" panose="00000400000000000000" pitchFamily="2" charset="-7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8492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037074" y="192856"/>
            <a:ext cx="4896544" cy="7635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3600" dirty="0" smtClean="0">
                <a:cs typeface="B Titr" panose="00000700000000000000" pitchFamily="2" charset="-78"/>
              </a:rPr>
              <a:t>انواع پـل از لحاظ سیستم سازه ای</a:t>
            </a:r>
            <a:endParaRPr lang="en-US" sz="3600" dirty="0">
              <a:cs typeface="B Titr" panose="00000700000000000000" pitchFamily="2" charset="-78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412607" y="1628800"/>
            <a:ext cx="4521011" cy="47991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 pitchFamily="34" charset="0"/>
              <a:buNone/>
            </a:pPr>
            <a:r>
              <a:rPr lang="fa-IR" sz="3400" dirty="0" smtClean="0">
                <a:cs typeface="B Nazanin" panose="00000400000000000000" pitchFamily="2" charset="-78"/>
              </a:rPr>
              <a:t>6- پل های کابل معلق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888967"/>
            <a:ext cx="5760640" cy="289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7145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037074" y="192856"/>
            <a:ext cx="4896544" cy="7635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3600" dirty="0" smtClean="0">
                <a:cs typeface="B Titr" panose="00000700000000000000" pitchFamily="2" charset="-78"/>
              </a:rPr>
              <a:t>انواع پـل از لحاظ سیستم سازه ای</a:t>
            </a:r>
            <a:endParaRPr lang="en-US" sz="3600" dirty="0">
              <a:cs typeface="B Titr" panose="00000700000000000000" pitchFamily="2" charset="-78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412607" y="1628800"/>
            <a:ext cx="4521011" cy="47991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fa-IR" sz="3400" dirty="0" smtClean="0">
                <a:cs typeface="B Nazanin" panose="00000400000000000000" pitchFamily="2" charset="-78"/>
              </a:rPr>
              <a:t>6- پل </a:t>
            </a:r>
            <a:r>
              <a:rPr lang="fa-IR" sz="3400" dirty="0">
                <a:cs typeface="B Nazanin" panose="00000400000000000000" pitchFamily="2" charset="-78"/>
              </a:rPr>
              <a:t>های کابل معلق</a:t>
            </a:r>
            <a:endParaRPr lang="en-US" sz="3200" dirty="0"/>
          </a:p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339753" y="2781136"/>
            <a:ext cx="6596874" cy="3497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 pitchFamily="34" charset="0"/>
              <a:buNone/>
            </a:pPr>
            <a:r>
              <a:rPr lang="fa-IR" sz="2400" dirty="0" smtClean="0">
                <a:cs typeface="B Nazanin" panose="00000400000000000000" pitchFamily="2" charset="-78"/>
              </a:rPr>
              <a:t>این پل ها برای دهانه های خیلی بلند اقتصادی است.</a:t>
            </a:r>
          </a:p>
          <a:p>
            <a:pPr marL="0" indent="0" algn="r" rtl="1">
              <a:buFont typeface="Arial" pitchFamily="34" charset="0"/>
              <a:buNone/>
            </a:pPr>
            <a:r>
              <a:rPr lang="fa-IR" sz="2400" dirty="0" smtClean="0">
                <a:cs typeface="B Nazanin" panose="00000400000000000000" pitchFamily="2" charset="-78"/>
              </a:rPr>
              <a:t>بلندترین دهانه اجرا شده در دنیا تا امروز 1700 متر بوده است.</a:t>
            </a:r>
          </a:p>
          <a:p>
            <a:pPr marL="0" indent="0" algn="r" rtl="1">
              <a:buFont typeface="Arial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44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037074" y="192856"/>
            <a:ext cx="4896544" cy="7635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3600" dirty="0" smtClean="0">
                <a:cs typeface="B Titr" panose="00000700000000000000" pitchFamily="2" charset="-78"/>
              </a:rPr>
              <a:t>عوامل مؤثر در انتخاب نوع پل</a:t>
            </a:r>
            <a:endParaRPr lang="en-US" sz="3600" dirty="0">
              <a:cs typeface="B Titr" panose="00000700000000000000" pitchFamily="2" charset="-78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412607" y="1484784"/>
            <a:ext cx="4521011" cy="47991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 pitchFamily="34" charset="0"/>
              <a:buNone/>
            </a:pPr>
            <a:r>
              <a:rPr lang="fa-IR" sz="3400" dirty="0" smtClean="0">
                <a:cs typeface="B Nazanin" panose="00000400000000000000" pitchFamily="2" charset="-78"/>
              </a:rPr>
              <a:t>1- محل احداث پل</a:t>
            </a:r>
            <a:endParaRPr lang="en-US" sz="3400" dirty="0" smtClean="0">
              <a:cs typeface="B Nazanin" panose="00000400000000000000" pitchFamily="2" charset="-78"/>
            </a:endParaRP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276872"/>
            <a:ext cx="6134721" cy="317562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208693" y="5524703"/>
            <a:ext cx="2432779" cy="47991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 pitchFamily="34" charset="0"/>
              <a:buNone/>
            </a:pPr>
            <a:r>
              <a:rPr lang="fa-IR" sz="3400" dirty="0" smtClean="0">
                <a:ln>
                  <a:solidFill>
                    <a:srgbClr val="6F1717"/>
                  </a:solidFill>
                </a:ln>
                <a:solidFill>
                  <a:srgbClr val="AC2424"/>
                </a:solidFill>
                <a:cs typeface="B Nazanin" panose="00000400000000000000" pitchFamily="2" charset="-78"/>
              </a:rPr>
              <a:t>پل ورسک مازندران</a:t>
            </a:r>
            <a:endParaRPr lang="en-US" sz="3400" dirty="0" smtClean="0">
              <a:ln>
                <a:solidFill>
                  <a:srgbClr val="6F1717"/>
                </a:solidFill>
              </a:ln>
              <a:solidFill>
                <a:srgbClr val="AC2424"/>
              </a:solidFill>
              <a:cs typeface="B Nazanin" panose="00000400000000000000" pitchFamily="2" charset="-7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2948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771800" y="1340768"/>
            <a:ext cx="4896544" cy="7635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36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cs typeface="B Titr" panose="00000700000000000000" pitchFamily="2" charset="-78"/>
              </a:rPr>
              <a:t>نکتـــــه!</a:t>
            </a:r>
            <a:endParaRPr lang="en-US" sz="3600" dirty="0">
              <a:ln>
                <a:solidFill>
                  <a:srgbClr val="FF0000"/>
                </a:solidFill>
              </a:ln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339753" y="2781136"/>
            <a:ext cx="6596874" cy="2376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Font typeface="Arial" pitchFamily="34" charset="0"/>
              <a:buNone/>
            </a:pPr>
            <a:r>
              <a:rPr lang="fa-IR" sz="48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برای کسب اطلاعات از ضوابط ایمنی در پل ها به نشریه 267 س.ب.ب مراجعه کنیــد.</a:t>
            </a:r>
            <a:endParaRPr lang="en-US" sz="54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20311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037074" y="192856"/>
            <a:ext cx="4896544" cy="7635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3600" dirty="0" smtClean="0">
                <a:cs typeface="B Titr" panose="00000700000000000000" pitchFamily="2" charset="-78"/>
              </a:rPr>
              <a:t>بـارگـذاری پــل ها</a:t>
            </a:r>
            <a:endParaRPr lang="en-US" sz="3600" dirty="0">
              <a:cs typeface="B Titr" panose="00000700000000000000" pitchFamily="2" charset="-78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412607" y="1628800"/>
            <a:ext cx="4521011" cy="47991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 pitchFamily="34" charset="0"/>
              <a:buNone/>
            </a:pPr>
            <a:r>
              <a:rPr lang="fa-IR" sz="3400" dirty="0" smtClean="0">
                <a:cs typeface="B Nazanin" panose="00000400000000000000" pitchFamily="2" charset="-78"/>
              </a:rPr>
              <a:t>انواع بار وارده به پل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347864" y="2276872"/>
            <a:ext cx="5313099" cy="446449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 pitchFamily="34" charset="0"/>
              <a:buNone/>
            </a:pPr>
            <a:r>
              <a:rPr lang="fa-IR" sz="3400" dirty="0" smtClean="0">
                <a:cs typeface="B Nazanin" panose="00000400000000000000" pitchFamily="2" charset="-78"/>
              </a:rPr>
              <a:t>1- بارهای دائمی(مُرده)</a:t>
            </a:r>
          </a:p>
          <a:p>
            <a:pPr marL="0" indent="0" algn="r" rtl="1">
              <a:buFont typeface="Arial" pitchFamily="34" charset="0"/>
              <a:buNone/>
            </a:pPr>
            <a:r>
              <a:rPr lang="fa-IR" sz="3400" dirty="0" smtClean="0">
                <a:cs typeface="B Nazanin" panose="00000400000000000000" pitchFamily="2" charset="-78"/>
              </a:rPr>
              <a:t>2- بارهای بهره برداری</a:t>
            </a:r>
          </a:p>
          <a:p>
            <a:pPr marL="0" indent="0" algn="r" rtl="1">
              <a:buFont typeface="Arial" pitchFamily="34" charset="0"/>
              <a:buNone/>
            </a:pPr>
            <a:r>
              <a:rPr lang="fa-IR" sz="3400" dirty="0" smtClean="0">
                <a:cs typeface="B Nazanin" panose="00000400000000000000" pitchFamily="2" charset="-78"/>
              </a:rPr>
              <a:t>3- بارهای وارد بر پیاده رو</a:t>
            </a:r>
          </a:p>
          <a:p>
            <a:pPr marL="0" indent="0" algn="r" rtl="1">
              <a:buFont typeface="Arial" pitchFamily="34" charset="0"/>
              <a:buNone/>
            </a:pPr>
            <a:r>
              <a:rPr lang="fa-IR" sz="3400" dirty="0" smtClean="0">
                <a:cs typeface="B Nazanin" panose="00000400000000000000" pitchFamily="2" charset="-78"/>
              </a:rPr>
              <a:t>4- بار باد</a:t>
            </a:r>
          </a:p>
          <a:p>
            <a:pPr marL="0" indent="0" algn="r" rtl="1">
              <a:buFont typeface="Arial" pitchFamily="34" charset="0"/>
              <a:buNone/>
            </a:pPr>
            <a:r>
              <a:rPr lang="fa-IR" sz="3400" dirty="0" smtClean="0">
                <a:cs typeface="B Nazanin" panose="00000400000000000000" pitchFamily="2" charset="-78"/>
              </a:rPr>
              <a:t>5- بار ناشی از اثرات تغییر دما</a:t>
            </a:r>
          </a:p>
          <a:p>
            <a:pPr marL="0" indent="0" algn="r" rtl="1">
              <a:buFont typeface="Arial" pitchFamily="34" charset="0"/>
              <a:buNone/>
            </a:pPr>
            <a:r>
              <a:rPr lang="fa-IR" sz="3400" dirty="0" smtClean="0">
                <a:cs typeface="B Nazanin" panose="00000400000000000000" pitchFamily="2" charset="-78"/>
              </a:rPr>
              <a:t>6- بار ناشی از اثرات غوطه وری و جریان آب</a:t>
            </a:r>
          </a:p>
          <a:p>
            <a:pPr marL="0" indent="0" algn="r" rtl="1">
              <a:buFont typeface="Arial" pitchFamily="34" charset="0"/>
              <a:buNone/>
            </a:pPr>
            <a:r>
              <a:rPr lang="fa-IR" sz="3400" dirty="0" smtClean="0">
                <a:cs typeface="B Nazanin" panose="00000400000000000000" pitchFamily="2" charset="-78"/>
              </a:rPr>
              <a:t>7- بار ناشی از تغییر شکل های تابع زمان مصالح</a:t>
            </a:r>
          </a:p>
          <a:p>
            <a:pPr marL="0" indent="0" algn="r" rtl="1">
              <a:buFont typeface="Arial" pitchFamily="34" charset="0"/>
              <a:buNone/>
            </a:pPr>
            <a:r>
              <a:rPr lang="fa-IR" sz="3400" dirty="0" smtClean="0">
                <a:cs typeface="B Nazanin" panose="00000400000000000000" pitchFamily="2" charset="-78"/>
              </a:rPr>
              <a:t>8- بار ناشی از نشست و کوتاه شدن پایه ها</a:t>
            </a:r>
          </a:p>
          <a:p>
            <a:pPr marL="0" indent="0" algn="r" rtl="1">
              <a:buFont typeface="Arial" pitchFamily="34" charset="0"/>
              <a:buNone/>
            </a:pPr>
            <a:r>
              <a:rPr lang="fa-IR" sz="3400" dirty="0" smtClean="0">
                <a:cs typeface="B Nazanin" panose="00000400000000000000" pitchFamily="2" charset="-78"/>
              </a:rPr>
              <a:t>9- بار زلزله</a:t>
            </a:r>
          </a:p>
          <a:p>
            <a:pPr marL="0" indent="0" algn="r" rtl="1">
              <a:buFont typeface="Arial" pitchFamily="34" charset="0"/>
              <a:buNone/>
            </a:pPr>
            <a:r>
              <a:rPr lang="fa-IR" sz="3400" smtClean="0">
                <a:cs typeface="B Nazanin" panose="00000400000000000000" pitchFamily="2" charset="-78"/>
              </a:rPr>
              <a:t>10- بارهای </a:t>
            </a:r>
            <a:r>
              <a:rPr lang="fa-IR" sz="3400" dirty="0" smtClean="0">
                <a:cs typeface="B Nazanin" panose="00000400000000000000" pitchFamily="2" charset="-78"/>
              </a:rPr>
              <a:t>ویژه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0639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037074" y="192856"/>
            <a:ext cx="4896544" cy="7635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3600" dirty="0" smtClean="0">
                <a:cs typeface="B Titr" panose="00000700000000000000" pitchFamily="2" charset="-78"/>
              </a:rPr>
              <a:t>عوامل مؤثر در انتخاب نوع پل</a:t>
            </a:r>
            <a:endParaRPr lang="en-US" sz="3600" dirty="0">
              <a:cs typeface="B Titr" panose="00000700000000000000" pitchFamily="2" charset="-78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412607" y="1484784"/>
            <a:ext cx="4521011" cy="47991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 pitchFamily="34" charset="0"/>
              <a:buNone/>
            </a:pPr>
            <a:r>
              <a:rPr lang="fa-IR" sz="3400" dirty="0" smtClean="0">
                <a:cs typeface="B Nazanin" panose="00000400000000000000" pitchFamily="2" charset="-78"/>
              </a:rPr>
              <a:t>1- محل احداث پل</a:t>
            </a:r>
            <a:endParaRPr lang="en-US" sz="3400" dirty="0" smtClean="0">
              <a:cs typeface="B Nazanin" panose="00000400000000000000" pitchFamily="2" charset="-78"/>
            </a:endParaRP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276872"/>
            <a:ext cx="6048672" cy="317562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208693" y="5524703"/>
            <a:ext cx="2432779" cy="47991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 pitchFamily="34" charset="0"/>
              <a:buNone/>
            </a:pPr>
            <a:r>
              <a:rPr lang="fa-IR" sz="3400" dirty="0" smtClean="0">
                <a:ln>
                  <a:solidFill>
                    <a:srgbClr val="6F1717"/>
                  </a:solidFill>
                </a:ln>
                <a:solidFill>
                  <a:srgbClr val="AC2424"/>
                </a:solidFill>
                <a:cs typeface="B Nazanin" panose="00000400000000000000" pitchFamily="2" charset="-78"/>
              </a:rPr>
              <a:t>پل شهید بادپا کرمان</a:t>
            </a:r>
            <a:endParaRPr lang="en-US" sz="3400" dirty="0" smtClean="0">
              <a:ln>
                <a:solidFill>
                  <a:srgbClr val="6F1717"/>
                </a:solidFill>
              </a:ln>
              <a:solidFill>
                <a:srgbClr val="AC2424"/>
              </a:solidFill>
              <a:cs typeface="B Nazanin" panose="00000400000000000000" pitchFamily="2" charset="-7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2453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037074" y="192856"/>
            <a:ext cx="4896544" cy="7635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3600" dirty="0" smtClean="0">
                <a:cs typeface="B Titr" panose="00000700000000000000" pitchFamily="2" charset="-78"/>
              </a:rPr>
              <a:t>عوامل مؤثر در انتخاب نوع پل</a:t>
            </a:r>
            <a:endParaRPr lang="en-US" sz="3600" dirty="0">
              <a:cs typeface="B Titr" panose="00000700000000000000" pitchFamily="2" charset="-78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412607" y="1484784"/>
            <a:ext cx="4521011" cy="47991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 pitchFamily="34" charset="0"/>
              <a:buNone/>
            </a:pPr>
            <a:r>
              <a:rPr lang="fa-IR" sz="3400" dirty="0" smtClean="0">
                <a:cs typeface="B Nazanin" panose="00000400000000000000" pitchFamily="2" charset="-78"/>
              </a:rPr>
              <a:t>1- محل احداث پل</a:t>
            </a:r>
            <a:endParaRPr lang="en-US" sz="3400" dirty="0" smtClean="0">
              <a:cs typeface="B Nazanin" panose="00000400000000000000" pitchFamily="2" charset="-78"/>
            </a:endParaRP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022" y="2276872"/>
            <a:ext cx="6020132" cy="317562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635896" y="5524702"/>
            <a:ext cx="3456383" cy="78461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 pitchFamily="34" charset="0"/>
              <a:buNone/>
            </a:pPr>
            <a:r>
              <a:rPr lang="fa-IR" sz="3400" dirty="0" smtClean="0">
                <a:ln>
                  <a:solidFill>
                    <a:srgbClr val="6F1717"/>
                  </a:solidFill>
                </a:ln>
                <a:solidFill>
                  <a:srgbClr val="AC2424"/>
                </a:solidFill>
                <a:cs typeface="B Nazanin" panose="00000400000000000000" pitchFamily="2" charset="-78"/>
              </a:rPr>
              <a:t>پل گلدن گیت سانفرانسیسکو</a:t>
            </a:r>
            <a:endParaRPr lang="en-US" sz="3400" dirty="0" smtClean="0">
              <a:ln>
                <a:solidFill>
                  <a:srgbClr val="6F1717"/>
                </a:solidFill>
              </a:ln>
              <a:solidFill>
                <a:srgbClr val="AC2424"/>
              </a:solidFill>
              <a:cs typeface="B Nazanin" panose="00000400000000000000" pitchFamily="2" charset="-7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5396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037074" y="192856"/>
            <a:ext cx="4896544" cy="7635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3600" dirty="0" smtClean="0">
                <a:cs typeface="B Titr" panose="00000700000000000000" pitchFamily="2" charset="-78"/>
              </a:rPr>
              <a:t>عوامل مؤثر در انتخاب نوع پل</a:t>
            </a:r>
            <a:endParaRPr lang="en-US" sz="3600" dirty="0">
              <a:cs typeface="B Titr" panose="00000700000000000000" pitchFamily="2" charset="-78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412607" y="1484784"/>
            <a:ext cx="4521011" cy="47991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 pitchFamily="34" charset="0"/>
              <a:buNone/>
            </a:pPr>
            <a:r>
              <a:rPr lang="fa-IR" sz="3400" dirty="0" smtClean="0">
                <a:cs typeface="B Nazanin" panose="00000400000000000000" pitchFamily="2" charset="-78"/>
              </a:rPr>
              <a:t>2- کاربری پل</a:t>
            </a:r>
            <a:endParaRPr lang="en-US" sz="3400" dirty="0" smtClean="0">
              <a:cs typeface="B Nazanin" panose="00000400000000000000" pitchFamily="2" charset="-78"/>
            </a:endParaRP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02"/>
          <a:stretch/>
        </p:blipFill>
        <p:spPr>
          <a:xfrm>
            <a:off x="2195736" y="2019477"/>
            <a:ext cx="6048672" cy="3137715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491880" y="5163640"/>
            <a:ext cx="3456383" cy="78461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 pitchFamily="34" charset="0"/>
              <a:buNone/>
            </a:pPr>
            <a:r>
              <a:rPr lang="fa-IR" sz="3400" dirty="0" smtClean="0">
                <a:ln>
                  <a:solidFill>
                    <a:srgbClr val="6F1717"/>
                  </a:solidFill>
                </a:ln>
                <a:solidFill>
                  <a:srgbClr val="AC2424"/>
                </a:solidFill>
                <a:cs typeface="B Nazanin" panose="00000400000000000000" pitchFamily="2" charset="-78"/>
              </a:rPr>
              <a:t>پل صلح آلبرتا کانادا</a:t>
            </a:r>
          </a:p>
          <a:p>
            <a:pPr marL="0" indent="0" algn="r" rtl="1">
              <a:buFont typeface="Arial" pitchFamily="34" charset="0"/>
              <a:buNone/>
            </a:pPr>
            <a:r>
              <a:rPr lang="fa-IR" sz="3400" dirty="0" smtClean="0">
                <a:ln>
                  <a:solidFill>
                    <a:srgbClr val="6F1717"/>
                  </a:solidFill>
                </a:ln>
                <a:solidFill>
                  <a:srgbClr val="AC2424"/>
                </a:solidFill>
                <a:cs typeface="B Nazanin" panose="00000400000000000000" pitchFamily="2" charset="-78"/>
              </a:rPr>
              <a:t>کاربری: پیاده، دوچرخه</a:t>
            </a:r>
            <a:endParaRPr lang="en-US" sz="3400" dirty="0" smtClean="0">
              <a:ln>
                <a:solidFill>
                  <a:srgbClr val="6F1717"/>
                </a:solidFill>
              </a:ln>
              <a:solidFill>
                <a:srgbClr val="AC2424"/>
              </a:solidFill>
              <a:cs typeface="B Nazanin" panose="00000400000000000000" pitchFamily="2" charset="-7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9894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037074" y="192856"/>
            <a:ext cx="4896544" cy="7635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3600" dirty="0" smtClean="0">
                <a:cs typeface="B Titr" panose="00000700000000000000" pitchFamily="2" charset="-78"/>
              </a:rPr>
              <a:t>عوامل مؤثر در انتخاب نوع پل</a:t>
            </a:r>
            <a:endParaRPr lang="en-US" sz="3600" dirty="0">
              <a:cs typeface="B Titr" panose="00000700000000000000" pitchFamily="2" charset="-78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412607" y="1484784"/>
            <a:ext cx="4521011" cy="47991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 pitchFamily="34" charset="0"/>
              <a:buNone/>
            </a:pPr>
            <a:r>
              <a:rPr lang="fa-IR" sz="3400" dirty="0" smtClean="0">
                <a:cs typeface="B Nazanin" panose="00000400000000000000" pitchFamily="2" charset="-78"/>
              </a:rPr>
              <a:t>2- کاربری پل</a:t>
            </a:r>
            <a:endParaRPr lang="en-US" sz="3400" dirty="0" smtClean="0">
              <a:cs typeface="B Nazanin" panose="00000400000000000000" pitchFamily="2" charset="-78"/>
            </a:endParaRP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019477"/>
            <a:ext cx="6048672" cy="3137715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491880" y="5163640"/>
            <a:ext cx="3456383" cy="78461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 pitchFamily="34" charset="0"/>
              <a:buNone/>
            </a:pPr>
            <a:r>
              <a:rPr lang="fa-IR" sz="3400" dirty="0" smtClean="0">
                <a:ln>
                  <a:solidFill>
                    <a:srgbClr val="6F1717"/>
                  </a:solidFill>
                </a:ln>
                <a:solidFill>
                  <a:srgbClr val="AC2424"/>
                </a:solidFill>
                <a:cs typeface="B Nazanin" panose="00000400000000000000" pitchFamily="2" charset="-78"/>
              </a:rPr>
              <a:t>پل طبیعت تهران</a:t>
            </a:r>
          </a:p>
          <a:p>
            <a:pPr marL="0" indent="0" algn="r" rtl="1">
              <a:buFont typeface="Arial" pitchFamily="34" charset="0"/>
              <a:buNone/>
            </a:pPr>
            <a:r>
              <a:rPr lang="fa-IR" sz="3400" dirty="0" smtClean="0">
                <a:ln>
                  <a:solidFill>
                    <a:srgbClr val="6F1717"/>
                  </a:solidFill>
                </a:ln>
                <a:solidFill>
                  <a:srgbClr val="AC2424"/>
                </a:solidFill>
                <a:cs typeface="B Nazanin" panose="00000400000000000000" pitchFamily="2" charset="-78"/>
              </a:rPr>
              <a:t>کاربری: پیاده رو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1286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037074" y="192856"/>
            <a:ext cx="4896544" cy="7635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3600" dirty="0" smtClean="0">
                <a:cs typeface="B Titr" panose="00000700000000000000" pitchFamily="2" charset="-78"/>
              </a:rPr>
              <a:t>عوامل مؤثر در انتخاب نوع پل</a:t>
            </a:r>
            <a:endParaRPr lang="en-US" sz="3600" dirty="0">
              <a:cs typeface="B Titr" panose="00000700000000000000" pitchFamily="2" charset="-78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412607" y="1484784"/>
            <a:ext cx="4521011" cy="47991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 pitchFamily="34" charset="0"/>
              <a:buNone/>
            </a:pPr>
            <a:r>
              <a:rPr lang="fa-IR" sz="3400" dirty="0" smtClean="0">
                <a:cs typeface="B Nazanin" panose="00000400000000000000" pitchFamily="2" charset="-78"/>
              </a:rPr>
              <a:t>2- کاربری پل</a:t>
            </a:r>
            <a:endParaRPr lang="en-US" sz="3400" dirty="0" smtClean="0">
              <a:cs typeface="B Nazanin" panose="00000400000000000000" pitchFamily="2" charset="-78"/>
            </a:endParaRP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951" y="2019477"/>
            <a:ext cx="5948274" cy="3137715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491880" y="5163640"/>
            <a:ext cx="3456383" cy="78461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 pitchFamily="34" charset="0"/>
              <a:buNone/>
            </a:pPr>
            <a:r>
              <a:rPr lang="fa-IR" sz="3400" dirty="0" smtClean="0">
                <a:ln>
                  <a:solidFill>
                    <a:srgbClr val="6F1717"/>
                  </a:solidFill>
                </a:ln>
                <a:solidFill>
                  <a:srgbClr val="AC2424"/>
                </a:solidFill>
                <a:cs typeface="B Nazanin" panose="00000400000000000000" pitchFamily="2" charset="-78"/>
              </a:rPr>
              <a:t>پل گلدن گیت سانفرانسیسکو</a:t>
            </a:r>
          </a:p>
          <a:p>
            <a:pPr marL="0" indent="0" algn="r" rtl="1">
              <a:buFont typeface="Arial" pitchFamily="34" charset="0"/>
              <a:buNone/>
            </a:pPr>
            <a:r>
              <a:rPr lang="fa-IR" sz="3400" dirty="0" smtClean="0">
                <a:ln>
                  <a:solidFill>
                    <a:srgbClr val="6F1717"/>
                  </a:solidFill>
                </a:ln>
                <a:solidFill>
                  <a:srgbClr val="AC2424"/>
                </a:solidFill>
                <a:cs typeface="B Nazanin" panose="00000400000000000000" pitchFamily="2" charset="-78"/>
              </a:rPr>
              <a:t>کاربری: عبور وسایل نقلیه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0220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037074" y="192856"/>
            <a:ext cx="4896544" cy="7635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3600" dirty="0" smtClean="0">
                <a:cs typeface="B Titr" panose="00000700000000000000" pitchFamily="2" charset="-78"/>
              </a:rPr>
              <a:t>عوامل مؤثر در انتخاب نوع پل</a:t>
            </a:r>
            <a:endParaRPr lang="en-US" sz="3600" dirty="0">
              <a:cs typeface="B Titr" panose="00000700000000000000" pitchFamily="2" charset="-78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412607" y="1484784"/>
            <a:ext cx="4521011" cy="47991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 pitchFamily="34" charset="0"/>
              <a:buNone/>
            </a:pPr>
            <a:r>
              <a:rPr lang="fa-IR" sz="3400" dirty="0" smtClean="0">
                <a:cs typeface="B Nazanin" panose="00000400000000000000" pitchFamily="2" charset="-78"/>
              </a:rPr>
              <a:t>3- نوع مصالح مصرفی</a:t>
            </a:r>
            <a:endParaRPr lang="en-US" sz="3400" dirty="0" smtClean="0">
              <a:cs typeface="B Nazanin" panose="00000400000000000000" pitchFamily="2" charset="-78"/>
            </a:endParaRP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049" y="2019477"/>
            <a:ext cx="4136078" cy="3137715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491880" y="5163640"/>
            <a:ext cx="3456383" cy="78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 pitchFamily="34" charset="0"/>
              <a:buNone/>
            </a:pPr>
            <a:r>
              <a:rPr lang="fa-IR" sz="3400" dirty="0" smtClean="0">
                <a:ln>
                  <a:solidFill>
                    <a:srgbClr val="6F1717"/>
                  </a:solidFill>
                </a:ln>
                <a:solidFill>
                  <a:srgbClr val="AC2424"/>
                </a:solidFill>
                <a:cs typeface="B Nazanin" panose="00000400000000000000" pitchFamily="2" charset="-78"/>
              </a:rPr>
              <a:t>پل آجــری جویبـار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1996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5" grpId="0" build="p"/>
    </p:bldLst>
  </p:timing>
</p:sld>
</file>

<file path=ppt/theme/theme1.xml><?xml version="1.0" encoding="utf-8"?>
<a:theme xmlns:a="http://schemas.openxmlformats.org/drawingml/2006/main" name="PowerPoint-Template-8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Infrastructure-PowerPoint-Template-83</Template>
  <TotalTime>180</TotalTime>
  <Words>883</Words>
  <Application>Microsoft Office PowerPoint</Application>
  <PresentationFormat>On-screen Show (4:3)</PresentationFormat>
  <Paragraphs>128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 Rezvan</vt:lpstr>
      <vt:lpstr>A Rezvan-fat</vt:lpstr>
      <vt:lpstr>Arial</vt:lpstr>
      <vt:lpstr>B Nazanin</vt:lpstr>
      <vt:lpstr>B Titr</vt:lpstr>
      <vt:lpstr>Calibri</vt:lpstr>
      <vt:lpstr>Century Gothic</vt:lpstr>
      <vt:lpstr>PowerPoint-Template-83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Area_tech</dc:creator>
  <cp:lastModifiedBy>lian</cp:lastModifiedBy>
  <cp:revision>33</cp:revision>
  <dcterms:created xsi:type="dcterms:W3CDTF">2020-05-17T12:53:12Z</dcterms:created>
  <dcterms:modified xsi:type="dcterms:W3CDTF">2020-06-05T12:10:29Z</dcterms:modified>
</cp:coreProperties>
</file>